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2" r:id="rId4"/>
    <p:sldId id="346" r:id="rId5"/>
    <p:sldId id="349" r:id="rId6"/>
    <p:sldId id="345" r:id="rId7"/>
    <p:sldId id="314" r:id="rId8"/>
    <p:sldId id="293" r:id="rId9"/>
    <p:sldId id="315" r:id="rId10"/>
    <p:sldId id="316" r:id="rId11"/>
    <p:sldId id="302" r:id="rId12"/>
    <p:sldId id="312" r:id="rId13"/>
    <p:sldId id="282" r:id="rId14"/>
    <p:sldId id="308" r:id="rId15"/>
    <p:sldId id="299" r:id="rId16"/>
    <p:sldId id="300" r:id="rId17"/>
    <p:sldId id="301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7" r:id="rId26"/>
    <p:sldId id="328" r:id="rId27"/>
    <p:sldId id="331" r:id="rId28"/>
    <p:sldId id="325" r:id="rId29"/>
    <p:sldId id="333" r:id="rId30"/>
    <p:sldId id="332" r:id="rId31"/>
    <p:sldId id="326" r:id="rId32"/>
    <p:sldId id="329" r:id="rId33"/>
    <p:sldId id="330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8" r:id="rId42"/>
    <p:sldId id="341" r:id="rId43"/>
    <p:sldId id="342" r:id="rId44"/>
    <p:sldId id="343" r:id="rId45"/>
    <p:sldId id="344" r:id="rId46"/>
    <p:sldId id="275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38" autoAdjust="0"/>
  </p:normalViewPr>
  <p:slideViewPr>
    <p:cSldViewPr>
      <p:cViewPr varScale="1">
        <p:scale>
          <a:sx n="69" d="100"/>
          <a:sy n="69" d="100"/>
        </p:scale>
        <p:origin x="-14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vi-V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pieChart>
        <c:varyColors val="1"/>
        <c:ser>
          <c:idx val="0"/>
          <c:order val="0"/>
          <c:dPt>
            <c:idx val="1"/>
            <c:bubble3D val="0"/>
            <c:explosion val="13"/>
          </c:dPt>
          <c:cat>
            <c:strRef>
              <c:f>Report!$C$6:$C$8</c:f>
              <c:strCache>
                <c:ptCount val="3"/>
                <c:pt idx="0">
                  <c:v>AOC</c:v>
                </c:pt>
                <c:pt idx="1">
                  <c:v>FUFO</c:v>
                </c:pt>
                <c:pt idx="2">
                  <c:v>AOP</c:v>
                </c:pt>
              </c:strCache>
            </c:strRef>
          </c:cat>
          <c:val>
            <c:numRef>
              <c:f>Report!$D$6:$D$8</c:f>
              <c:numCache>
                <c:formatCode>General</c:formatCode>
                <c:ptCount val="3"/>
                <c:pt idx="0">
                  <c:v>7</c:v>
                </c:pt>
                <c:pt idx="1">
                  <c:v>2</c:v>
                </c:pt>
                <c:pt idx="2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vi-V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70FD8A-171E-4AE9-943A-396A93C2025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FEB58-6601-4603-BE4B-D0D0E1EFCA82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dirty="0">
            <a:solidFill>
              <a:srgbClr val="002060"/>
            </a:solidFill>
          </a:endParaRPr>
        </a:p>
      </dgm:t>
    </dgm:pt>
    <dgm:pt modelId="{2ED3CCD2-6FE6-4BAE-B603-BE2DE10B2602}" type="parTrans" cxnId="{156BC6FA-FEAF-405A-A01C-4108AE0246B9}">
      <dgm:prSet/>
      <dgm:spPr/>
      <dgm:t>
        <a:bodyPr/>
        <a:lstStyle/>
        <a:p>
          <a:endParaRPr lang="en-US"/>
        </a:p>
      </dgm:t>
    </dgm:pt>
    <dgm:pt modelId="{67F18D5F-1C64-433A-B771-C03343EC295E}" type="sibTrans" cxnId="{156BC6FA-FEAF-405A-A01C-4108AE0246B9}">
      <dgm:prSet/>
      <dgm:spPr/>
      <dgm:t>
        <a:bodyPr/>
        <a:lstStyle/>
        <a:p>
          <a:endParaRPr lang="en-US"/>
        </a:p>
      </dgm:t>
    </dgm:pt>
    <dgm:pt modelId="{04CA2772-7FC8-49EA-B669-16D7D1FFFDAC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dirty="0">
            <a:solidFill>
              <a:srgbClr val="002060"/>
            </a:solidFill>
          </a:endParaRPr>
        </a:p>
      </dgm:t>
    </dgm:pt>
    <dgm:pt modelId="{74DF7EDD-ABEB-4E21-A819-5B2BC89F8B1A}" type="parTrans" cxnId="{D4D9CE6C-F0BC-4F61-AA15-5E53DC8D8777}">
      <dgm:prSet/>
      <dgm:spPr/>
      <dgm:t>
        <a:bodyPr/>
        <a:lstStyle/>
        <a:p>
          <a:endParaRPr lang="en-US"/>
        </a:p>
      </dgm:t>
    </dgm:pt>
    <dgm:pt modelId="{A46894C8-7F7C-4639-AB4E-A46EFBADCD03}" type="sibTrans" cxnId="{D4D9CE6C-F0BC-4F61-AA15-5E53DC8D8777}">
      <dgm:prSet/>
      <dgm:spPr/>
      <dgm:t>
        <a:bodyPr/>
        <a:lstStyle/>
        <a:p>
          <a:endParaRPr lang="en-US"/>
        </a:p>
      </dgm:t>
    </dgm:pt>
    <dgm:pt modelId="{6D4A7AD5-A40F-4DD0-A619-7F065C1C10C7}" type="pres">
      <dgm:prSet presAssocID="{1470FD8A-171E-4AE9-943A-396A93C202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273FF-6972-4C09-865B-4EB7AA7715C8}" type="pres">
      <dgm:prSet presAssocID="{F8CFEB58-6601-4603-BE4B-D0D0E1EFCA82}" presName="parentText" presStyleLbl="node1" presStyleIdx="0" presStyleCnt="2" custScaleY="719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40005-C798-449D-81F9-EF0A26956731}" type="pres">
      <dgm:prSet presAssocID="{67F18D5F-1C64-433A-B771-C03343EC295E}" presName="spacer" presStyleCnt="0"/>
      <dgm:spPr/>
    </dgm:pt>
    <dgm:pt modelId="{2AFDE1C0-DCA7-4465-AED5-2AD9C050A905}" type="pres">
      <dgm:prSet presAssocID="{04CA2772-7FC8-49EA-B669-16D7D1FFFDAC}" presName="parentText" presStyleLbl="node1" presStyleIdx="1" presStyleCnt="2" custScaleY="74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A0F9C-CBFC-437C-BC50-FB3766B7D420}" type="presOf" srcId="{1470FD8A-171E-4AE9-943A-396A93C2025A}" destId="{6D4A7AD5-A40F-4DD0-A619-7F065C1C10C7}" srcOrd="0" destOrd="0" presId="urn:microsoft.com/office/officeart/2005/8/layout/vList2"/>
    <dgm:cxn modelId="{443E64F3-9ECE-478F-AC55-BB6E3CA37D65}" type="presOf" srcId="{F8CFEB58-6601-4603-BE4B-D0D0E1EFCA82}" destId="{F66273FF-6972-4C09-865B-4EB7AA7715C8}" srcOrd="0" destOrd="0" presId="urn:microsoft.com/office/officeart/2005/8/layout/vList2"/>
    <dgm:cxn modelId="{156BC6FA-FEAF-405A-A01C-4108AE0246B9}" srcId="{1470FD8A-171E-4AE9-943A-396A93C2025A}" destId="{F8CFEB58-6601-4603-BE4B-D0D0E1EFCA82}" srcOrd="0" destOrd="0" parTransId="{2ED3CCD2-6FE6-4BAE-B603-BE2DE10B2602}" sibTransId="{67F18D5F-1C64-433A-B771-C03343EC295E}"/>
    <dgm:cxn modelId="{D4D9CE6C-F0BC-4F61-AA15-5E53DC8D8777}" srcId="{1470FD8A-171E-4AE9-943A-396A93C2025A}" destId="{04CA2772-7FC8-49EA-B669-16D7D1FFFDAC}" srcOrd="1" destOrd="0" parTransId="{74DF7EDD-ABEB-4E21-A819-5B2BC89F8B1A}" sibTransId="{A46894C8-7F7C-4639-AB4E-A46EFBADCD03}"/>
    <dgm:cxn modelId="{52FF0D6E-B8CD-4841-852B-957D19876C98}" type="presOf" srcId="{04CA2772-7FC8-49EA-B669-16D7D1FFFDAC}" destId="{2AFDE1C0-DCA7-4465-AED5-2AD9C050A905}" srcOrd="0" destOrd="0" presId="urn:microsoft.com/office/officeart/2005/8/layout/vList2"/>
    <dgm:cxn modelId="{059CE9E2-B737-4EF5-B20A-D2FD65D14BB1}" type="presParOf" srcId="{6D4A7AD5-A40F-4DD0-A619-7F065C1C10C7}" destId="{F66273FF-6972-4C09-865B-4EB7AA7715C8}" srcOrd="0" destOrd="0" presId="urn:microsoft.com/office/officeart/2005/8/layout/vList2"/>
    <dgm:cxn modelId="{5C3AD779-7A35-46BE-81E9-AF84159C93F6}" type="presParOf" srcId="{6D4A7AD5-A40F-4DD0-A619-7F065C1C10C7}" destId="{FD540005-C798-449D-81F9-EF0A26956731}" srcOrd="1" destOrd="0" presId="urn:microsoft.com/office/officeart/2005/8/layout/vList2"/>
    <dgm:cxn modelId="{DA3E3C64-E7C0-4B50-A386-BFD6DAB619CB}" type="presParOf" srcId="{6D4A7AD5-A40F-4DD0-A619-7F065C1C10C7}" destId="{2AFDE1C0-DCA7-4465-AED5-2AD9C050A90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273FF-6972-4C09-865B-4EB7AA7715C8}">
      <dsp:nvSpPr>
        <dsp:cNvPr id="0" name=""/>
        <dsp:cNvSpPr/>
      </dsp:nvSpPr>
      <dsp:spPr>
        <a:xfrm>
          <a:off x="0" y="239476"/>
          <a:ext cx="6096000" cy="2000917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97677" y="337153"/>
        <a:ext cx="5900646" cy="1805563"/>
      </dsp:txXfrm>
    </dsp:sp>
    <dsp:sp modelId="{2AFDE1C0-DCA7-4465-AED5-2AD9C050A905}">
      <dsp:nvSpPr>
        <dsp:cNvPr id="0" name=""/>
        <dsp:cNvSpPr/>
      </dsp:nvSpPr>
      <dsp:spPr>
        <a:xfrm>
          <a:off x="0" y="2358474"/>
          <a:ext cx="6096000" cy="2075649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101325" y="2459799"/>
        <a:ext cx="5893350" cy="1872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76BACA-9622-492E-A21C-CF4290F0BE4B}" type="datetimeFigureOut">
              <a:rPr lang="en-US"/>
              <a:pPr>
                <a:defRPr/>
              </a:pPr>
              <a:t>8/21/2012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C419275-3C8F-4DE4-8505-29DD2148C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25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7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549275"/>
            <a:ext cx="6372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254500" y="5838825"/>
            <a:ext cx="1079500" cy="633413"/>
            <a:chOff x="2680" y="3678"/>
            <a:chExt cx="680" cy="399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10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191000"/>
            <a:ext cx="7239000" cy="1012825"/>
          </a:xfrm>
        </p:spPr>
        <p:txBody>
          <a:bodyPr/>
          <a:lstStyle>
            <a:lvl1pPr algn="l">
              <a:defRPr sz="4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5067014-ED64-4580-817C-927B5D94BA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3F1E9-51B5-4F0A-8F43-E26BA24B40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A24F4-3696-4038-89AE-53FDB48D9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3914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979D-D974-42BD-8E15-4F681FC8F8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98071-8A9B-444A-806A-782BE84EBE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9861C-43E3-4B9A-B1C9-7020821A5C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C46B-D560-49A9-A053-CD8E381277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CD6CB-4C1C-4D1B-8E8F-ED363C0A4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FFCBB-AEC1-4327-9730-14005C830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79F10-7E07-4D06-BBB9-5B96EE4C44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522C0-9368-4DDE-81B6-E55BD14D4F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C52DC-936B-4CCE-A6DA-9192BA0706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0"/>
            <a:ext cx="9153525" cy="685800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88925"/>
            <a:ext cx="7670800" cy="6445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E5C3577-390E-48B7-B578-843DBF352A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58201" y="-196850"/>
            <a:ext cx="273050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FUFO Project</a:t>
            </a:r>
          </a:p>
        </p:txBody>
      </p:sp>
      <p:sp>
        <p:nvSpPr>
          <p:cNvPr id="3075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Final Report</a:t>
            </a:r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CBA4F3-4748-4AF3-B913-CCB6DEB6A050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2438400" cy="2438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575" y="5791200"/>
            <a:ext cx="10382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Develop a </a:t>
            </a:r>
            <a:r>
              <a:rPr lang="en-US" dirty="0" err="1" smtClean="0"/>
              <a:t>Quadrocopter</a:t>
            </a:r>
            <a:r>
              <a:rPr lang="en-US" dirty="0" smtClean="0"/>
              <a:t> for observation purpose. </a:t>
            </a:r>
          </a:p>
          <a:p>
            <a:pPr lvl="1"/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7" name="Picture 1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8229600" cy="3733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965717"/>
              </p:ext>
            </p:extLst>
          </p:nvPr>
        </p:nvGraphicFramePr>
        <p:xfrm>
          <a:off x="457200" y="1630680"/>
          <a:ext cx="82296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1752600"/>
                <a:gridCol w="16764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Quadrocopter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Fixed-Wing aircraft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Aerodynamics mechanical</a:t>
                      </a:r>
                      <a:r>
                        <a:rPr lang="en-US" baseline="0" dirty="0" smtClean="0"/>
                        <a:t>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76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sz="280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lang="en-US" sz="2800" kern="0" dirty="0">
                <a:latin typeface="+mn-lt"/>
              </a:rPr>
              <a:t> </a:t>
            </a:r>
            <a:r>
              <a:rPr lang="en-US" sz="2800" kern="0" dirty="0" smtClean="0">
                <a:latin typeface="+mn-lt"/>
              </a:rPr>
              <a:t>    </a:t>
            </a:r>
            <a:r>
              <a:rPr lang="en-US" sz="2800" kern="0" dirty="0" smtClean="0">
                <a:latin typeface="+mn-lt"/>
                <a:sym typeface="Wingdings" pitchFamily="2" charset="2"/>
              </a:rPr>
              <a:t></a:t>
            </a:r>
            <a:r>
              <a:rPr lang="en-US" sz="2800" kern="0" dirty="0" smtClean="0">
                <a:latin typeface="+mn-lt"/>
              </a:rPr>
              <a:t> Quadrocopter is more suitable for embedded Engineering students who are not familiar with aerospace issue and mechanical design.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143000"/>
            <a:ext cx="6873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</a:t>
            </a:r>
            <a:r>
              <a:rPr lang="en-US" sz="2800" b="1" dirty="0" err="1" smtClean="0"/>
              <a:t>Quadrocopter</a:t>
            </a:r>
            <a:r>
              <a:rPr lang="en-US" sz="2800" b="1" dirty="0" smtClean="0"/>
              <a:t> platform?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85800" y="1676401"/>
          <a:ext cx="7772400" cy="2571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2133600"/>
                <a:gridCol w="2590800"/>
              </a:tblGrid>
              <a:tr h="384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 phone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In-circuit</a:t>
                      </a:r>
                      <a:r>
                        <a:rPr lang="en-US" baseline="0" dirty="0" smtClean="0"/>
                        <a:t> designs</a:t>
                      </a:r>
                      <a:endParaRPr lang="en-US" dirty="0"/>
                    </a:p>
                  </a:txBody>
                  <a:tcPr/>
                </a:tc>
              </a:tr>
              <a:tr h="38429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Android SDK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Linux,</a:t>
                      </a:r>
                      <a:r>
                        <a:rPr lang="en-US" baseline="0" dirty="0" smtClean="0">
                          <a:solidFill>
                            <a:srgbClr val="FFC000"/>
                          </a:solidFill>
                        </a:rPr>
                        <a:t> C30…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</a:tr>
              <a:tr h="755419"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Evaluation of controlling</a:t>
                      </a:r>
                      <a:r>
                        <a:rPr lang="en-US" baseline="0" dirty="0" smtClean="0"/>
                        <a:t> by phone/tablet via Bluetooth?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63296">
                <a:tc>
                  <a:txBody>
                    <a:bodyPr/>
                    <a:lstStyle/>
                    <a:p>
                      <a:r>
                        <a:rPr lang="en-US" dirty="0" smtClean="0"/>
                        <a:t>Risk</a:t>
                      </a:r>
                      <a:r>
                        <a:rPr lang="en-US" baseline="0" dirty="0" smtClean="0"/>
                        <a:t> and complexity in hardware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429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86000" y="4953000"/>
            <a:ext cx="66992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Has built-in camera, Wi-Fi, 3G module</a:t>
            </a:r>
          </a:p>
        </p:txBody>
      </p:sp>
      <p:cxnSp>
        <p:nvCxnSpPr>
          <p:cNvPr id="16" name="Straight Arrow Connector 15"/>
          <p:cNvCxnSpPr>
            <a:stCxn id="14" idx="0"/>
            <a:endCxn id="21" idx="5"/>
          </p:cNvCxnSpPr>
          <p:nvPr/>
        </p:nvCxnSpPr>
        <p:spPr>
          <a:xfrm rot="16200000" flipV="1">
            <a:off x="4398407" y="3715772"/>
            <a:ext cx="1373515" cy="1100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nut 20"/>
          <p:cNvSpPr/>
          <p:nvPr/>
        </p:nvSpPr>
        <p:spPr>
          <a:xfrm>
            <a:off x="3429000" y="3124200"/>
            <a:ext cx="1295400" cy="533400"/>
          </a:xfrm>
          <a:prstGeom prst="donut">
            <a:avLst>
              <a:gd name="adj" fmla="val 639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30A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3429000" y="3810000"/>
            <a:ext cx="1295400" cy="533400"/>
          </a:xfrm>
          <a:prstGeom prst="donut">
            <a:avLst>
              <a:gd name="adj" fmla="val 639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30A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600" y="5770602"/>
            <a:ext cx="83631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Phone is still usable after this Capstone project</a:t>
            </a:r>
          </a:p>
        </p:txBody>
      </p:sp>
      <p:cxnSp>
        <p:nvCxnSpPr>
          <p:cNvPr id="29" name="Straight Arrow Connector 28"/>
          <p:cNvCxnSpPr>
            <a:stCxn id="28" idx="0"/>
            <a:endCxn id="26" idx="4"/>
          </p:cNvCxnSpPr>
          <p:nvPr/>
        </p:nvCxnSpPr>
        <p:spPr>
          <a:xfrm rot="16200000" flipV="1">
            <a:off x="3720346" y="4699754"/>
            <a:ext cx="1427202" cy="714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762000" y="1143000"/>
            <a:ext cx="55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Android Phone?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1" grpId="0" animBg="1"/>
      <p:bldP spid="21" grpId="1" animBg="1"/>
      <p:bldP spid="26" grpId="0" animBg="1"/>
      <p:bldP spid="26" grpId="1" animBg="1"/>
      <p:bldP spid="28" grpId="0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409700"/>
            <a:ext cx="82581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CAEF3E-DFC5-4437-9FE0-5D1A2F7BE344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5" name="Explosion 1 4"/>
          <p:cNvSpPr/>
          <p:nvPr/>
        </p:nvSpPr>
        <p:spPr>
          <a:xfrm>
            <a:off x="685800" y="3581400"/>
            <a:ext cx="2286000" cy="914400"/>
          </a:xfrm>
          <a:prstGeom prst="irregularSeal1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810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 data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86200" y="1447800"/>
            <a:ext cx="1447800" cy="609600"/>
            <a:chOff x="3886200" y="1447800"/>
            <a:chExt cx="1447800" cy="6096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3886200" y="1447800"/>
              <a:ext cx="1447800" cy="609600"/>
            </a:xfrm>
            <a:prstGeom prst="round2DiagRect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62400" y="15356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Command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90800" y="4343400"/>
            <a:ext cx="1159292" cy="1359932"/>
            <a:chOff x="2590800" y="4343400"/>
            <a:chExt cx="1159292" cy="1359932"/>
          </a:xfrm>
        </p:grpSpPr>
        <p:sp>
          <p:nvSpPr>
            <p:cNvPr id="13" name="TextBox 12"/>
            <p:cNvSpPr txBox="1"/>
            <p:nvPr/>
          </p:nvSpPr>
          <p:spPr>
            <a:xfrm>
              <a:off x="2590800" y="53340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Bluetooth</a:t>
              </a:r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rot="16200000" flipV="1">
              <a:off x="2652023" y="4815577"/>
              <a:ext cx="990600" cy="462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4" name="Picture 1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3849E-6 L 0.20833 0.0064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068E-7 L 0.20833 -2.22068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2.22068E-7 L 0.45833 -2.22068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3.23849E-6 L 0.45833 -3.23849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2.22068E-7 L 0.32951 -0.2553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3.23849E-6 L 0.32951 -0.255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2534 0.07772 L 0.15034 0.31089 " pathEditMode="relative" ptsTypes="AA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5416 0.3331 L -0.06251 0.3331 " pathEditMode="relative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9583 0.3331 L -0.3375 0.3331 " pathEditMode="relative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6" grpId="0"/>
      <p:bldP spid="6" grpId="1"/>
      <p:bldP spid="6" grpId="2"/>
      <p:bldP spid="6" grpId="3"/>
      <p:bldP spid="6" grpId="4"/>
      <p:bldP spid="6" grpId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00175"/>
            <a:ext cx="7696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pic>
        <p:nvPicPr>
          <p:cNvPr id="11" name="Picture 1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2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5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0" grpId="2" animBg="1"/>
      <p:bldP spid="14" grpId="0" animBg="1"/>
      <p:bldP spid="14" grpId="1" animBg="1"/>
      <p:bldP spid="15" grpId="0" animBg="1"/>
      <p:bldP spid="15" grpId="1" animBg="1"/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Straight Connector 3"/>
          <p:cNvSpPr/>
          <p:nvPr/>
        </p:nvSpPr>
        <p:spPr>
          <a:xfrm>
            <a:off x="4726385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0810"/>
                </a:lnTo>
                <a:lnTo>
                  <a:pt x="2251813" y="390810"/>
                </a:lnTo>
                <a:lnTo>
                  <a:pt x="2251813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4"/>
          <p:cNvSpPr/>
          <p:nvPr/>
        </p:nvSpPr>
        <p:spPr>
          <a:xfrm>
            <a:off x="2474571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1813" y="0"/>
                </a:moveTo>
                <a:lnTo>
                  <a:pt x="2251813" y="390810"/>
                </a:lnTo>
                <a:lnTo>
                  <a:pt x="0" y="390810"/>
                </a:lnTo>
                <a:lnTo>
                  <a:pt x="0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865382" y="1363774"/>
            <a:ext cx="3722005" cy="1861002"/>
            <a:chOff x="2253797" y="372324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6" name="Rectangle 15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olidFill>
              <a:srgbClr val="7030A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Control Mode</a:t>
              </a:r>
              <a:endParaRPr lang="en-US" sz="51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3569" y="4006398"/>
            <a:ext cx="3722005" cy="1861002"/>
            <a:chOff x="1984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4" name="Rectangle 13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olidFill>
              <a:srgbClr val="00B05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Autonomous</a:t>
              </a:r>
              <a:r>
                <a:rPr lang="en-US" sz="3000" dirty="0" smtClean="0"/>
                <a:t>(Dynamic Stabilization)</a:t>
              </a:r>
              <a:endParaRPr lang="en-US" sz="3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17195" y="4006398"/>
            <a:ext cx="3722005" cy="1861002"/>
            <a:chOff x="4505610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2" name="Rectangle 11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olidFill>
              <a:srgbClr val="FFC00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Manual</a:t>
              </a:r>
              <a:endParaRPr lang="en-US" sz="5100" kern="1200" dirty="0"/>
            </a:p>
          </p:txBody>
        </p:sp>
      </p:grpSp>
      <p:pic>
        <p:nvPicPr>
          <p:cNvPr id="18" name="Picture 1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4" name="Multiply 23"/>
          <p:cNvSpPr/>
          <p:nvPr/>
        </p:nvSpPr>
        <p:spPr>
          <a:xfrm>
            <a:off x="4953000" y="3352800"/>
            <a:ext cx="4191000" cy="3124200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2514600" y="4038600"/>
            <a:ext cx="2209800" cy="609600"/>
            <a:chOff x="2971800" y="990600"/>
            <a:chExt cx="3276600" cy="762000"/>
          </a:xfrm>
        </p:grpSpPr>
        <p:sp>
          <p:nvSpPr>
            <p:cNvPr id="13" name="Cloud Callout 12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958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Manual mode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16" name="Left Arrow 15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276600" y="4267200"/>
            <a:ext cx="3124200" cy="2438400"/>
            <a:chOff x="3276600" y="4267200"/>
            <a:chExt cx="3124200" cy="2438400"/>
          </a:xfrm>
        </p:grpSpPr>
        <p:sp>
          <p:nvSpPr>
            <p:cNvPr id="21" name="Explosion 2 20"/>
            <p:cNvSpPr/>
            <p:nvPr/>
          </p:nvSpPr>
          <p:spPr>
            <a:xfrm>
              <a:off x="3276600" y="4267200"/>
              <a:ext cx="3124200" cy="2438400"/>
            </a:xfrm>
            <a:prstGeom prst="irregularSeal2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Explosion 1 21"/>
            <p:cNvSpPr/>
            <p:nvPr/>
          </p:nvSpPr>
          <p:spPr>
            <a:xfrm>
              <a:off x="4114800" y="5181600"/>
              <a:ext cx="1219200" cy="1066800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5.71362E-7 C 0.03838 -0.15707 0.07674 -0.3139 0.06268 -0.35485 C 0.04862 -0.39579 -0.09045 -0.27504 -0.08437 -0.24566 C -0.0783 -0.21629 0.06685 -0.16123 0.09879 -0.17835 C 0.13074 -0.19547 0.10574 -0.32015 0.10713 -0.34837 " pathEditMode="relative" ptsTypes="aaaaA">
                                      <p:cBhvr>
                                        <p:cTn id="25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4.19056E-6 L -0.6375 4.19056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375 8.60315E-7 " pathEditMode="relative" ptsTypes="AA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2 -0.34829 C 0.05625 -0.37373 0.00538 -0.39893 -0.01823 -0.38691 C -0.04184 -0.37488 -0.02048 -0.30481 -0.03455 -0.27613 C -0.04878 -0.24745 -0.09444 -0.21485 -0.1033 -0.21485 C -0.11198 -0.21485 -0.13055 -0.28955 -0.08785 -0.27613 C -0.04496 -0.26249 0.09792 -0.17484 0.15452 -0.1339 C 0.21094 -0.0932 0.23108 -0.06198 0.25139 -0.03053 " pathEditMode="relative" rAng="0" ptsTypes="aaaaaaA">
                                      <p:cBhvr>
                                        <p:cTn id="54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48" presetClass="exit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2667000" y="4343400"/>
            <a:ext cx="2209800" cy="609600"/>
            <a:chOff x="2971800" y="990600"/>
            <a:chExt cx="3276600" cy="762000"/>
          </a:xfrm>
        </p:grpSpPr>
        <p:sp>
          <p:nvSpPr>
            <p:cNvPr id="8" name="Cloud Callout 7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971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Go to 1m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20" name="Left Arrow 19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990600"/>
            <a:ext cx="3276600" cy="762000"/>
            <a:chOff x="2971800" y="990600"/>
            <a:chExt cx="3276600" cy="762000"/>
          </a:xfrm>
        </p:grpSpPr>
        <p:sp>
          <p:nvSpPr>
            <p:cNvPr id="25" name="Cloud Callout 24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9000" y="11430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Dynamic stabilization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0" y="2895600"/>
            <a:ext cx="2895600" cy="1981200"/>
            <a:chOff x="4572000" y="2895600"/>
            <a:chExt cx="2895600" cy="1981200"/>
          </a:xfrm>
        </p:grpSpPr>
        <p:sp>
          <p:nvSpPr>
            <p:cNvPr id="27" name="24-Point Star 26"/>
            <p:cNvSpPr/>
            <p:nvPr/>
          </p:nvSpPr>
          <p:spPr>
            <a:xfrm>
              <a:off x="4572000" y="2895600"/>
              <a:ext cx="2895600" cy="1981200"/>
            </a:xfrm>
            <a:prstGeom prst="star24">
              <a:avLst/>
            </a:prstGeom>
            <a:solidFill>
              <a:srgbClr val="00B05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4000" y="35052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</a:rPr>
                <a:t>SAFE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0200" y="33528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Dynamic Stablization</a:t>
            </a:r>
          </a:p>
        </p:txBody>
      </p:sp>
      <p:pic>
        <p:nvPicPr>
          <p:cNvPr id="31" name="Picture 3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6" name="Rounded Rectangle 3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-1.3876E-6 C 0.08038 -0.05597 0.09514 -0.11193 0.08993 -0.14431 C 0.08473 -0.17669 0.02952 -0.18201 0.03473 -0.19403 C 0.04028 -0.20583 0.11563 -0.18362 0.12257 -0.21623 C 0.12952 -0.24907 0.08368 -0.36216 0.07604 -0.39107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-0.39107 C 0.07743 -0.39061 0.1224 -0.38783 0.11667 -0.38783 C 0.11094 -0.38783 0.04288 -0.39061 0.0415 -0.39107 C 0.04011 -0.39153 0.10243 -0.39084 0.10816 -0.39107 C 0.11389 -0.3913 0.07466 -0.39153 0.07604 -0.39107 Z " pathEditMode="relative" ptsTypes="aaa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66800" y="1219202"/>
          <a:ext cx="6934200" cy="495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775"/>
                <a:gridCol w="2253615"/>
                <a:gridCol w="1560195"/>
                <a:gridCol w="2253615"/>
              </a:tblGrid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dsPIC30f4012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HC-06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Bluetooth</a:t>
                      </a:r>
                      <a:r>
                        <a:rPr lang="en-US" baseline="0" dirty="0" smtClean="0"/>
                        <a:t> module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BMP085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Barometer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L3G4200D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ADXL345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Accelerometer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 30A 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Electronic</a:t>
                      </a:r>
                      <a:r>
                        <a:rPr lang="en-US" baseline="0" dirty="0" smtClean="0"/>
                        <a:t> speed Controller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Himodel</a:t>
                      </a:r>
                      <a:r>
                        <a:rPr lang="en-US" dirty="0" smtClean="0"/>
                        <a:t> 2212</a:t>
                      </a:r>
                      <a:r>
                        <a:rPr lang="en-US" baseline="0" dirty="0" smtClean="0"/>
                        <a:t> 1400kv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Brushless</a:t>
                      </a:r>
                      <a:r>
                        <a:rPr lang="en-US" baseline="0" dirty="0" smtClean="0"/>
                        <a:t> motor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Turnigy 3000mAh 11.1v 3s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Li-Po</a:t>
                      </a:r>
                      <a:r>
                        <a:rPr lang="en-US" baseline="0" dirty="0" smtClean="0"/>
                        <a:t> battery pack.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HTC HD2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</a:t>
                      </a:r>
                      <a:r>
                        <a:rPr lang="en-US" baseline="0" dirty="0" smtClean="0"/>
                        <a:t> 2.3 phone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dsPIC30f4012 Microcontroller</a:t>
            </a:r>
          </a:p>
          <a:p>
            <a:pPr lvl="1"/>
            <a:r>
              <a:rPr lang="en-US" dirty="0" smtClean="0"/>
              <a:t>Max speed: 30 MIPS</a:t>
            </a:r>
          </a:p>
          <a:p>
            <a:pPr lvl="1"/>
            <a:r>
              <a:rPr lang="en-US" dirty="0" smtClean="0"/>
              <a:t>16x16 bit working arrays</a:t>
            </a:r>
          </a:p>
          <a:p>
            <a:pPr lvl="1"/>
            <a:r>
              <a:rPr lang="en-US" dirty="0" smtClean="0"/>
              <a:t>5 timers, 3 PWM generators</a:t>
            </a:r>
          </a:p>
          <a:p>
            <a:pPr lvl="1"/>
            <a:r>
              <a:rPr lang="en-US" dirty="0" smtClean="0"/>
              <a:t>Programmable by C30.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gooddealchina.com/upimage/images/20110525595185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200400"/>
            <a:ext cx="3048000" cy="3048001"/>
          </a:xfrm>
          <a:prstGeom prst="rect">
            <a:avLst/>
          </a:prstGeom>
          <a:noFill/>
        </p:spPr>
      </p:pic>
      <p:pic>
        <p:nvPicPr>
          <p:cNvPr id="1028" name="Picture 4" descr="http://i.ebayimg.com/t/dsPIC30F4012-DSP-Microcontroller-PIC-30MIPS-PWM-/00/s/MjQwWDI0MA==/$%28KGrHqJ,%21m%21E6J1elJM4BOlw8CYHcQ%7E%7E60_3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886200"/>
            <a:ext cx="2286000" cy="2286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dirty="0" smtClean="0"/>
              <a:t>Contents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1828800" y="1752600"/>
            <a:ext cx="762000" cy="665163"/>
            <a:chOff x="1110" y="2656"/>
            <a:chExt cx="1549" cy="1351"/>
          </a:xfrm>
        </p:grpSpPr>
        <p:sp>
          <p:nvSpPr>
            <p:cNvPr id="413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0" name="Group 7"/>
          <p:cNvGrpSpPr>
            <a:grpSpLocks/>
          </p:cNvGrpSpPr>
          <p:nvPr/>
        </p:nvGrpSpPr>
        <p:grpSpPr bwMode="auto">
          <a:xfrm>
            <a:off x="1828800" y="2667000"/>
            <a:ext cx="762000" cy="665163"/>
            <a:chOff x="3174" y="2656"/>
            <a:chExt cx="1549" cy="1351"/>
          </a:xfrm>
        </p:grpSpPr>
        <p:sp>
          <p:nvSpPr>
            <p:cNvPr id="412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2" name="Text Box 12"/>
          <p:cNvSpPr txBox="1">
            <a:spLocks noChangeArrowheads="1"/>
          </p:cNvSpPr>
          <p:nvPr/>
        </p:nvSpPr>
        <p:spPr bwMode="auto">
          <a:xfrm>
            <a:off x="3276600" y="1828800"/>
            <a:ext cx="17940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10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5" name="Text Box 15"/>
          <p:cNvSpPr txBox="1">
            <a:spLocks noChangeArrowheads="1"/>
          </p:cNvSpPr>
          <p:nvPr/>
        </p:nvSpPr>
        <p:spPr bwMode="auto">
          <a:xfrm>
            <a:off x="3276600" y="2743200"/>
            <a:ext cx="31967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Hardware &amp; Software</a:t>
            </a:r>
            <a:endParaRPr lang="en-US" sz="2400" dirty="0"/>
          </a:p>
        </p:txBody>
      </p:sp>
      <p:sp>
        <p:nvSpPr>
          <p:cNvPr id="410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3"/>
            <a:chOff x="1110" y="2656"/>
            <a:chExt cx="1549" cy="1351"/>
          </a:xfrm>
        </p:grpSpPr>
        <p:sp>
          <p:nvSpPr>
            <p:cNvPr id="4126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7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8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3"/>
            <a:chOff x="3174" y="2656"/>
            <a:chExt cx="1549" cy="1351"/>
          </a:xfrm>
        </p:grpSpPr>
        <p:sp>
          <p:nvSpPr>
            <p:cNvPr id="4123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4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9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0" name="Text Box 26"/>
          <p:cNvSpPr txBox="1">
            <a:spLocks noChangeArrowheads="1"/>
          </p:cNvSpPr>
          <p:nvPr/>
        </p:nvSpPr>
        <p:spPr bwMode="auto">
          <a:xfrm>
            <a:off x="3276600" y="3635375"/>
            <a:ext cx="16401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Algorithms</a:t>
            </a:r>
            <a:endParaRPr lang="en-US" sz="2400" dirty="0"/>
          </a:p>
        </p:txBody>
      </p:sp>
      <p:sp>
        <p:nvSpPr>
          <p:cNvPr id="4111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12" name="Line 28"/>
          <p:cNvSpPr>
            <a:spLocks noChangeShapeType="1"/>
          </p:cNvSpPr>
          <p:nvPr/>
        </p:nvSpPr>
        <p:spPr bwMode="auto">
          <a:xfrm>
            <a:off x="2438400" y="5083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3" name="Text Box 29"/>
          <p:cNvSpPr txBox="1">
            <a:spLocks noChangeArrowheads="1"/>
          </p:cNvSpPr>
          <p:nvPr/>
        </p:nvSpPr>
        <p:spPr bwMode="auto">
          <a:xfrm>
            <a:off x="3276600" y="4549775"/>
            <a:ext cx="34884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Experiments and results</a:t>
            </a:r>
            <a:endParaRPr lang="en-US" sz="2400" dirty="0"/>
          </a:p>
        </p:txBody>
      </p:sp>
      <p:sp>
        <p:nvSpPr>
          <p:cNvPr id="4114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5" name="Slide Number Placeholder 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64E13D-8F49-4D86-B09B-1E00BF74E486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33" name="Picture 32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pSp>
        <p:nvGrpSpPr>
          <p:cNvPr id="41" name="Group 17"/>
          <p:cNvGrpSpPr>
            <a:grpSpLocks/>
          </p:cNvGrpSpPr>
          <p:nvPr/>
        </p:nvGrpSpPr>
        <p:grpSpPr bwMode="auto">
          <a:xfrm>
            <a:off x="1828800" y="5430837"/>
            <a:ext cx="762000" cy="665163"/>
            <a:chOff x="1110" y="2656"/>
            <a:chExt cx="1549" cy="1351"/>
          </a:xfrm>
        </p:grpSpPr>
        <p:sp>
          <p:nvSpPr>
            <p:cNvPr id="4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5" name="Line 25"/>
          <p:cNvSpPr>
            <a:spLocks noChangeShapeType="1"/>
          </p:cNvSpPr>
          <p:nvPr/>
        </p:nvSpPr>
        <p:spPr bwMode="auto">
          <a:xfrm>
            <a:off x="2438400" y="6040437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3276600" y="5507037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47" name="Text Box 27"/>
          <p:cNvSpPr txBox="1">
            <a:spLocks noChangeArrowheads="1"/>
          </p:cNvSpPr>
          <p:nvPr/>
        </p:nvSpPr>
        <p:spPr bwMode="gray">
          <a:xfrm>
            <a:off x="2025650" y="5529262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BMP085 + ADX345 + L3G4200D</a:t>
            </a:r>
          </a:p>
          <a:p>
            <a:pPr lvl="1"/>
            <a:r>
              <a:rPr lang="en-US" dirty="0" smtClean="0"/>
              <a:t>All-in-one module:</a:t>
            </a:r>
          </a:p>
          <a:p>
            <a:pPr lvl="2"/>
            <a:r>
              <a:rPr lang="en-US" dirty="0" smtClean="0"/>
              <a:t>3-axis accelerometer.</a:t>
            </a:r>
          </a:p>
          <a:p>
            <a:pPr lvl="2"/>
            <a:r>
              <a:rPr lang="en-US" dirty="0" smtClean="0"/>
              <a:t>3-axis gyroscope.</a:t>
            </a:r>
          </a:p>
          <a:p>
            <a:pPr lvl="2"/>
            <a:r>
              <a:rPr lang="en-US" dirty="0" smtClean="0"/>
              <a:t>-300m to 9000m altimeter.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T1gdiIXh0bXXX2ojQ0_035736__90155_std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3657600"/>
            <a:ext cx="2895600" cy="2819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Turnigy 3000mAh battery pack</a:t>
            </a:r>
          </a:p>
          <a:p>
            <a:pPr lvl="1"/>
            <a:r>
              <a:rPr lang="en-US" dirty="0" smtClean="0"/>
              <a:t>3000mAh x 2 </a:t>
            </a:r>
          </a:p>
          <a:p>
            <a:pPr lvl="1"/>
            <a:r>
              <a:rPr lang="en-US" dirty="0" smtClean="0"/>
              <a:t>253 grams x 2</a:t>
            </a:r>
          </a:p>
          <a:p>
            <a:pPr lvl="1"/>
            <a:r>
              <a:rPr lang="en-US" dirty="0" smtClean="0"/>
              <a:t>11.1v </a:t>
            </a:r>
          </a:p>
          <a:p>
            <a:pPr lvl="1"/>
            <a:r>
              <a:rPr lang="en-US" dirty="0" smtClean="0"/>
              <a:t>Discharge rate: 20C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mainpic1" descr="Turnigy 3000mAh 3S 20C Lipo Pack (USA Warehouse)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86000"/>
            <a:ext cx="4028758" cy="28063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Motor and ESC</a:t>
            </a:r>
          </a:p>
          <a:p>
            <a:pPr lvl="1"/>
            <a:r>
              <a:rPr lang="en-US" dirty="0" smtClean="0"/>
              <a:t>1400kv Brushless motors</a:t>
            </a:r>
          </a:p>
          <a:p>
            <a:pPr lvl="1"/>
            <a:r>
              <a:rPr lang="en-US" dirty="0" smtClean="0"/>
              <a:t>8x4” propellers</a:t>
            </a:r>
          </a:p>
          <a:p>
            <a:pPr lvl="1"/>
            <a:r>
              <a:rPr lang="en-US" dirty="0" smtClean="0"/>
              <a:t>ESC PWM range: 1ms – 2ms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C:\Users\hung\Downloads\1400kv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276600"/>
            <a:ext cx="3175412" cy="292933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0" name="Picture 2" descr="Brushless Motor Speed Contro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3314700"/>
            <a:ext cx="2971800" cy="2933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HTC HD2 Android 2.3</a:t>
            </a:r>
          </a:p>
          <a:p>
            <a:pPr lvl="1"/>
            <a:r>
              <a:rPr lang="en-US" dirty="0" smtClean="0"/>
              <a:t>320x240 camera.</a:t>
            </a:r>
          </a:p>
          <a:p>
            <a:pPr lvl="1"/>
            <a:r>
              <a:rPr lang="en-US" dirty="0" smtClean="0"/>
              <a:t>Has Bluetooth and Wi-Fi connection</a:t>
            </a:r>
          </a:p>
          <a:p>
            <a:pPr lvl="1"/>
            <a:r>
              <a:rPr lang="en-US" dirty="0" smtClean="0"/>
              <a:t>Run on Android 2.3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5842" name="Picture 2" descr="https://encrypted-tbn1.google.com/images?q=tbn:ANd9GcTlB9DYUdIdNvL54TI-x7aKLg8I1OPxmGL1U3UqaM7ntGCHhI9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276600"/>
            <a:ext cx="2987314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87" y="1101562"/>
            <a:ext cx="7630513" cy="52230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315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Frame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6" name="Picture 5" descr="C:\Users\Phong\Pictures\FUFO_MainFrame_Headless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4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nut 6"/>
          <p:cNvSpPr/>
          <p:nvPr/>
        </p:nvSpPr>
        <p:spPr>
          <a:xfrm>
            <a:off x="1752600" y="39624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5181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Motor mount</a:t>
            </a:r>
          </a:p>
        </p:txBody>
      </p:sp>
      <p:sp>
        <p:nvSpPr>
          <p:cNvPr id="10" name="Donut 9"/>
          <p:cNvSpPr/>
          <p:nvPr/>
        </p:nvSpPr>
        <p:spPr>
          <a:xfrm>
            <a:off x="3733800" y="19812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1447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Circuit mount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38400" y="2438400"/>
            <a:ext cx="3886200" cy="190500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576228">
            <a:off x="4491719" y="401287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440 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5486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Fiber Glass &amp; Fiber Carbon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5" grpId="0"/>
      <p:bldP spid="15" grpId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</a:t>
            </a:r>
            <a:r>
              <a:rPr lang="en-US" sz="3500" dirty="0" err="1" smtClean="0"/>
              <a:t>Quadrocopter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43000"/>
            <a:ext cx="80009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Iterative model: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Iterative_development_model_V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828800"/>
            <a:ext cx="7543800" cy="4267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Embedded system development: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28800"/>
            <a:ext cx="7848600" cy="4419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team</a:t>
            </a:r>
            <a:endParaRPr lang="en-US" sz="3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35" y="1043975"/>
            <a:ext cx="1599783" cy="198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3739829"/>
            <a:ext cx="1614311" cy="198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93" y="3711396"/>
            <a:ext cx="1558331" cy="1981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07" y="3704572"/>
            <a:ext cx="1534760" cy="1981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54353" y="30234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PhongVM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54748" y="302517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ThangVD</a:t>
            </a:r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3224213" y="572102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NguyenLK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58236" y="56857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HungHD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473221" y="5685772"/>
            <a:ext cx="85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YenTT</a:t>
            </a:r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7" y="2041820"/>
            <a:ext cx="1716886" cy="23432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13" y="1001257"/>
            <a:ext cx="1713645" cy="1981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37942" y="457200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HungPD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Supervisor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Three software:</a:t>
            </a:r>
          </a:p>
          <a:p>
            <a:pPr lvl="1"/>
            <a:r>
              <a:rPr lang="en-US" dirty="0" smtClean="0"/>
              <a:t>Software on PC</a:t>
            </a:r>
          </a:p>
          <a:p>
            <a:pPr lvl="1"/>
            <a:r>
              <a:rPr lang="en-US" dirty="0" smtClean="0"/>
              <a:t>Software on Phone</a:t>
            </a:r>
          </a:p>
          <a:p>
            <a:pPr lvl="1"/>
            <a:r>
              <a:rPr lang="en-US" dirty="0" smtClean="0"/>
              <a:t>Firmware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3" name="Object 1"/>
          <p:cNvGraphicFramePr>
            <a:graphicFrameLocks noChangeAspect="1"/>
          </p:cNvGraphicFramePr>
          <p:nvPr/>
        </p:nvGraphicFramePr>
        <p:xfrm>
          <a:off x="4572000" y="1171575"/>
          <a:ext cx="4361972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8" name="Visio" r:id="rId4" imgW="6121940" imgH="7992374" progId="Visio.Drawing.11">
                  <p:embed/>
                </p:oleObj>
              </mc:Choice>
              <mc:Fallback>
                <p:oleObj name="Visio" r:id="rId4" imgW="6121940" imgH="799237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171575"/>
                        <a:ext cx="4361972" cy="568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FSM: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" y="2057400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2057400"/>
            <a:ext cx="12954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Start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19600" y="1905000"/>
            <a:ext cx="1447800" cy="8382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WaitingForConnection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0" y="2057400"/>
            <a:ext cx="10668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Verify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81800" y="3581400"/>
            <a:ext cx="1295400" cy="6858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Pending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3581400"/>
            <a:ext cx="19050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SetupForFlight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47800" y="35814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Ready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600" y="49530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Hovering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57400" y="6096000"/>
            <a:ext cx="13716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Landing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24200" y="4876800"/>
            <a:ext cx="1066800" cy="7620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19800" y="49530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1371600" y="228600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5052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9436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7010400" y="3048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9436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31242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55206">
            <a:off x="1498867" y="4524323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955207">
            <a:off x="1462645" y="579592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7355580">
            <a:off x="6383010" y="4597146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Bent-Up Arrow 32"/>
          <p:cNvSpPr/>
          <p:nvPr/>
        </p:nvSpPr>
        <p:spPr>
          <a:xfrm>
            <a:off x="3505200" y="4343400"/>
            <a:ext cx="4495800" cy="2209800"/>
          </a:xfrm>
          <a:prstGeom prst="bentUpArrow">
            <a:avLst>
              <a:gd name="adj1" fmla="val 3064"/>
              <a:gd name="adj2" fmla="val 4560"/>
              <a:gd name="adj3" fmla="val 7052"/>
            </a:avLst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442088">
            <a:off x="3263136" y="5777375"/>
            <a:ext cx="484127" cy="13034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86000" y="5181600"/>
            <a:ext cx="762000" cy="1524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66800" y="25908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Power 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1800" y="16002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initiated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1200" y="17526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connected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48600" y="2667000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Control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method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selected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15000" y="297180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Start button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pressed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19400" y="304800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Sensor data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initiated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3400" y="4191000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First altitude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is chosen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33600" y="4648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Any 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" y="58674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Altitude is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set to zero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95800" y="60960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Motor stopped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PC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0"/>
            <a:ext cx="8077200" cy="4724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Android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524000"/>
            <a:ext cx="4572000" cy="2362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038600"/>
            <a:ext cx="5257800" cy="2590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Inertial Frame, Body frame and Euler Angle: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4037" name="Picture 5" descr="C:\Users\Phong\Pictures\Euler2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667000"/>
            <a:ext cx="3505200" cy="3314700"/>
          </a:xfrm>
          <a:prstGeom prst="rect">
            <a:avLst/>
          </a:prstGeom>
          <a:noFill/>
        </p:spPr>
      </p:pic>
      <p:pic>
        <p:nvPicPr>
          <p:cNvPr id="44039" name="Picture 7" descr="http://cog.yonsei.ac.kr/quad/img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5172" y="2743200"/>
            <a:ext cx="3769178" cy="2638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Input: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1</a:t>
            </a:r>
            <a:r>
              <a:rPr lang="en-US" dirty="0" smtClean="0"/>
              <a:t> = [</a:t>
            </a:r>
            <a:r>
              <a:rPr lang="en-US" dirty="0" err="1" smtClean="0"/>
              <a:t>x,y,z</a:t>
            </a:r>
            <a:r>
              <a:rPr lang="en-US" dirty="0" smtClean="0"/>
              <a:t>]; 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2</a:t>
            </a:r>
            <a:r>
              <a:rPr lang="en-US" dirty="0" smtClean="0"/>
              <a:t> = [𝜃,𝜑,𝜓]; </a:t>
            </a:r>
          </a:p>
          <a:p>
            <a:pPr lvl="1"/>
            <a:r>
              <a:rPr lang="en-US" dirty="0" smtClean="0"/>
              <a:t>x = y = 0. 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[F</a:t>
            </a:r>
            <a:r>
              <a:rPr lang="en-US" baseline="-25000" dirty="0" smtClean="0"/>
              <a:t>1</a:t>
            </a:r>
            <a:r>
              <a:rPr lang="en-US" dirty="0" smtClean="0"/>
              <a:t>,F</a:t>
            </a:r>
            <a:r>
              <a:rPr lang="en-US" baseline="-25000" dirty="0" smtClean="0"/>
              <a:t>2</a:t>
            </a:r>
            <a:r>
              <a:rPr lang="en-US" dirty="0" smtClean="0"/>
              <a:t>,F</a:t>
            </a:r>
            <a:r>
              <a:rPr lang="en-US" baseline="-25000" dirty="0" smtClean="0"/>
              <a:t>3</a:t>
            </a:r>
            <a:r>
              <a:rPr lang="en-US" dirty="0" smtClean="0"/>
              <a:t>,F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Linear translational movement</a:t>
            </a:r>
          </a:p>
          <a:p>
            <a:pPr lvl="1"/>
            <a:r>
              <a:rPr lang="en-US" dirty="0" smtClean="0"/>
              <a:t>Rotational movement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990600"/>
            <a:ext cx="4038600" cy="3200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PID Control system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Open-loop feedback controller: 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2514600"/>
            <a:ext cx="3657600" cy="60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Euler angles calculation:</a:t>
            </a:r>
          </a:p>
          <a:p>
            <a:pPr lvl="1"/>
            <a:r>
              <a:rPr lang="en-US" dirty="0" smtClean="0"/>
              <a:t>Gyroscope: Integration of angular velocity over time.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Accelerometer: Multiplication with a (</a:t>
            </a:r>
            <a:r>
              <a:rPr lang="en-US" dirty="0" err="1" smtClean="0"/>
              <a:t>x,y,z</a:t>
            </a:r>
            <a:r>
              <a:rPr lang="en-US" dirty="0" smtClean="0"/>
              <a:t>) Direction Cosine Transformation Matrix.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77465"/>
            <a:ext cx="1238250" cy="146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219200"/>
            <a:ext cx="7924800" cy="498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5105400"/>
            <a:ext cx="5943600" cy="117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D:\Study\Do an FPT\FUFO\Document\04.Design\FUFO_FUFO\Filter\Figure\Pitch_noFilte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352800" y="6488668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BEFORE FILTER</a:t>
            </a:r>
          </a:p>
        </p:txBody>
      </p:sp>
      <p:pic>
        <p:nvPicPr>
          <p:cNvPr id="14" name="Picture 13" descr="D:\Study\Do an FPT\FUFO\Document\04.Design\FUFO_FUFO\Filter\Figure\Pitch_LowHighFilter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133600" y="6488668"/>
            <a:ext cx="496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HIGH-PASS AND LOW-PASS FILTER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90800" y="6488668"/>
            <a:ext cx="392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COMPLEMENTARY FILTER</a:t>
            </a:r>
          </a:p>
        </p:txBody>
      </p:sp>
      <p:pic>
        <p:nvPicPr>
          <p:cNvPr id="17" name="Picture 16" descr="D:\Study\Do an FPT\FUFO\Document\04.Design\FUFO_FUFO\Filter\Figure\Pitch_Complementary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3778"/>
            <a:ext cx="7391400" cy="563562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8229600" cy="4724400"/>
          </a:xfrm>
        </p:spPr>
      </p:pic>
    </p:spTree>
    <p:extLst>
      <p:ext uri="{BB962C8B-B14F-4D97-AF65-F5344CB8AC3E}">
        <p14:creationId xmlns:p14="http://schemas.microsoft.com/office/powerpoint/2010/main" val="169931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Strategy </a:t>
            </a: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39672"/>
            <a:ext cx="6858000" cy="5057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38" name="Content Placeholder 3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043175"/>
              </p:ext>
            </p:extLst>
          </p:nvPr>
        </p:nvGraphicFramePr>
        <p:xfrm>
          <a:off x="1274927" y="1143000"/>
          <a:ext cx="7315201" cy="4159191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78843"/>
                <a:gridCol w="817625"/>
                <a:gridCol w="1130864"/>
                <a:gridCol w="1243177"/>
                <a:gridCol w="1629437"/>
                <a:gridCol w="1115374"/>
                <a:gridCol w="1099881"/>
              </a:tblGrid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Project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FUFO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Start-Date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28-Jul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Evaluation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OK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Buglist 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End-Date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20-Aug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30347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Module 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 of bugs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Number of bug Fixed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Module status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AOC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FUFO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15" gridSpan="5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rowSpan="1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1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6151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5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5" name="Picture 34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889627"/>
              </p:ext>
            </p:extLst>
          </p:nvPr>
        </p:nvGraphicFramePr>
        <p:xfrm>
          <a:off x="3276600" y="3048000"/>
          <a:ext cx="3640398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526650"/>
              </p:ext>
            </p:extLst>
          </p:nvPr>
        </p:nvGraphicFramePr>
        <p:xfrm>
          <a:off x="1295398" y="5451143"/>
          <a:ext cx="7315202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0218"/>
                <a:gridCol w="950218"/>
                <a:gridCol w="673510"/>
                <a:gridCol w="673510"/>
                <a:gridCol w="795009"/>
                <a:gridCol w="795009"/>
                <a:gridCol w="564652"/>
                <a:gridCol w="564652"/>
                <a:gridCol w="674212"/>
                <a:gridCol w="674212"/>
              </a:tblGrid>
              <a:tr h="228600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Function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Unit test 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Unit test 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case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Bug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case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Bug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Result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Plan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Actual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Plan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Actual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Plan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Actual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Plan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Actual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AOC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65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63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55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53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FUFO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30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27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2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25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27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OK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228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AOP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60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62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50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57</a:t>
                      </a:r>
                      <a:endParaRPr lang="en-US" sz="110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smtClean="0">
                          <a:effectLst/>
                        </a:rPr>
                        <a:t>5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OK</a:t>
                      </a:r>
                      <a:endParaRPr lang="en-US" sz="1100" dirty="0">
                        <a:effectLst/>
                        <a:latin typeface="Calibri"/>
                        <a:ea typeface="ＭＳ 明朝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569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D:\Study\Do an FPT\FUFO\Document\04.Design\FUFO_FUFO\Filter\Figure\PID_indoo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7620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Outdoor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D:\Study\Do an FPT\FUFO\Document\04.Design\FUFO_FUFO\Filter\Figure\PID_Outdoo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Achievement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1676400" y="1371600"/>
          <a:ext cx="60960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miley Face 11"/>
          <p:cNvSpPr/>
          <p:nvPr/>
        </p:nvSpPr>
        <p:spPr>
          <a:xfrm>
            <a:off x="7162800" y="2209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7239000" y="4114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Future Improvement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Develop a higher response system.</a:t>
            </a:r>
          </a:p>
          <a:p>
            <a:r>
              <a:rPr lang="en-US" dirty="0" smtClean="0"/>
              <a:t> Hold altitude in narrow and low area with precision of +-0.1 m </a:t>
            </a:r>
          </a:p>
          <a:p>
            <a:r>
              <a:rPr lang="en-US" dirty="0" smtClean="0"/>
              <a:t> Hold a specified position on map or moving on a track.</a:t>
            </a:r>
          </a:p>
          <a:p>
            <a:r>
              <a:rPr lang="en-US" dirty="0" smtClean="0"/>
              <a:t> Obstacle detection and avoidance. </a:t>
            </a:r>
          </a:p>
          <a:p>
            <a:r>
              <a:rPr lang="en-US" dirty="0" smtClean="0"/>
              <a:t> CMOS camera's video transmission over long distance.</a:t>
            </a:r>
          </a:p>
          <a:p>
            <a:r>
              <a:rPr lang="en-US" dirty="0" smtClean="0"/>
              <a:t>Object detection based on image processing.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09600" y="1228725"/>
            <a:ext cx="8229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733800"/>
            <a:ext cx="64008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www.themegallery.com</a:t>
            </a:r>
          </a:p>
        </p:txBody>
      </p:sp>
      <p:sp>
        <p:nvSpPr>
          <p:cNvPr id="18435" name="WordArt 3"/>
          <p:cNvSpPr>
            <a:spLocks noChangeArrowheads="1" noChangeShapeType="1" noTextEdit="1"/>
          </p:cNvSpPr>
          <p:nvPr/>
        </p:nvSpPr>
        <p:spPr bwMode="gray">
          <a:xfrm>
            <a:off x="2362200" y="4343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white">
          <a:xfrm>
            <a:off x="1524000" y="5181600"/>
            <a:ext cx="708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From FUFO team with love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E21074-7173-492D-B562-8E2E44D4A26C}" type="slidenum">
              <a:rPr lang="en-US" smtClean="0"/>
              <a:pPr/>
              <a:t>46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56388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719"/>
            <a:ext cx="7391400" cy="563562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1219200"/>
            <a:ext cx="8610600" cy="498763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08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Vertical Take-Off and Landing aircraft.</a:t>
            </a:r>
          </a:p>
          <a:p>
            <a:pPr lvl="1"/>
            <a:r>
              <a:rPr lang="en-US" dirty="0" smtClean="0"/>
              <a:t>Has 4 rotors.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743200"/>
            <a:ext cx="5029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 first </a:t>
            </a:r>
            <a:r>
              <a:rPr lang="en-US" dirty="0" err="1" smtClean="0"/>
              <a:t>Quadrocopter</a:t>
            </a:r>
            <a:r>
              <a:rPr lang="en-US" dirty="0" smtClean="0"/>
              <a:t> was developed in 1920. </a:t>
            </a:r>
          </a:p>
          <a:p>
            <a:r>
              <a:rPr lang="en-US" dirty="0" smtClean="0"/>
              <a:t>No commercialized </a:t>
            </a:r>
            <a:r>
              <a:rPr lang="en-US" dirty="0" err="1" smtClean="0"/>
              <a:t>Quadrocopter</a:t>
            </a:r>
            <a:r>
              <a:rPr lang="en-US" dirty="0" smtClean="0"/>
              <a:t> because of limitation of technology and science at that time.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56388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8</a:t>
            </a:fld>
            <a:endParaRPr lang="en-US" dirty="0" smtClean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8 years before 2012, many institutes and companies began to research on this platform as a small UAV.</a:t>
            </a:r>
          </a:p>
          <a:p>
            <a:endParaRPr lang="en-US" dirty="0"/>
          </a:p>
        </p:txBody>
      </p:sp>
      <p:pic>
        <p:nvPicPr>
          <p:cNvPr id="28674" name="Picture 2" descr="http://thegeekshow.co.uk/wp-content/uploads/2012/02/university-of-pennsylvania-nanobot-quadrocopter-formation-fly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124200"/>
            <a:ext cx="2714625" cy="1524001"/>
          </a:xfrm>
          <a:prstGeom prst="rect">
            <a:avLst/>
          </a:prstGeom>
          <a:noFill/>
        </p:spPr>
      </p:pic>
      <p:pic>
        <p:nvPicPr>
          <p:cNvPr id="28676" name="Picture 4" descr="http://1.bp.blogspot.com/-KWDzhuF3yY0/Tz_7rjRe1RI/AAAAAAAAEUY/MJfPt4UZnGM/s1600/o-aeryon-scout-quadrocopter-transforms-into-spycopter-using-videozoom10x-vide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895600"/>
            <a:ext cx="4876800" cy="3256202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Commercialized product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err="1" smtClean="0"/>
              <a:t>Airbot</a:t>
            </a:r>
            <a:r>
              <a:rPr lang="en-US" b="1" dirty="0" smtClean="0"/>
              <a:t> X600-BKPP (€ 34,500)</a:t>
            </a:r>
            <a:endParaRPr lang="en-US" dirty="0" smtClean="0"/>
          </a:p>
          <a:p>
            <a:pPr lvl="1"/>
            <a:r>
              <a:rPr lang="en-US" dirty="0" smtClean="0"/>
              <a:t>Radio control unit (2.4 GHz)</a:t>
            </a:r>
          </a:p>
          <a:p>
            <a:pPr lvl="1"/>
            <a:r>
              <a:rPr lang="en-US" dirty="0" smtClean="0"/>
              <a:t>Live video stream</a:t>
            </a:r>
          </a:p>
          <a:p>
            <a:pPr lvl="1"/>
            <a:r>
              <a:rPr lang="en-US" dirty="0" smtClean="0"/>
              <a:t>GPS waypoint navigation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CyberQuad</a:t>
            </a:r>
            <a:r>
              <a:rPr lang="en-US" b="1" dirty="0" smtClean="0"/>
              <a:t> Maxi ($ 36,000)</a:t>
            </a:r>
            <a:endParaRPr lang="en-US" sz="2800" dirty="0" smtClean="0"/>
          </a:p>
          <a:p>
            <a:pPr lvl="1"/>
            <a:r>
              <a:rPr lang="en-US" dirty="0" smtClean="0"/>
              <a:t>Radio control unit </a:t>
            </a:r>
            <a:endParaRPr lang="en-US" sz="2400" dirty="0" smtClean="0"/>
          </a:p>
          <a:p>
            <a:pPr lvl="1"/>
            <a:r>
              <a:rPr lang="en-US" dirty="0" smtClean="0"/>
              <a:t>GPS waypoint navigation</a:t>
            </a:r>
            <a:endParaRPr lang="en-US" sz="2400" dirty="0" smtClean="0"/>
          </a:p>
          <a:p>
            <a:pPr lvl="1"/>
            <a:r>
              <a:rPr lang="en-US" dirty="0" smtClean="0"/>
              <a:t>Live video stream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676400"/>
            <a:ext cx="270831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l_fi" descr="http://www.eurolinksystems.com/images/cyberGray_small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267200"/>
            <a:ext cx="3104160" cy="19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onut 14"/>
          <p:cNvSpPr/>
          <p:nvPr/>
        </p:nvSpPr>
        <p:spPr>
          <a:xfrm>
            <a:off x="4343400" y="9906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114800" y="35814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FUFO_Slideshow_Template">
  <a:themeElements>
    <a:clrScheme name="Office Theme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Office Theme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535353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FUFO_Slideshow_Template</Template>
  <TotalTime>3838</TotalTime>
  <Words>922</Words>
  <Application>Microsoft Office PowerPoint</Application>
  <PresentationFormat>On-screen Show (4:3)</PresentationFormat>
  <Paragraphs>453</Paragraphs>
  <Slides>46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FUFO_Slideshow_Template</vt:lpstr>
      <vt:lpstr>Visio</vt:lpstr>
      <vt:lpstr>FUFO Project</vt:lpstr>
      <vt:lpstr>Contents</vt:lpstr>
      <vt:lpstr>FUFO team</vt:lpstr>
      <vt:lpstr>Project Plan</vt:lpstr>
      <vt:lpstr>Project Plan</vt:lpstr>
      <vt:lpstr>History</vt:lpstr>
      <vt:lpstr>History</vt:lpstr>
      <vt:lpstr>History</vt:lpstr>
      <vt:lpstr>Commercialized product</vt:lpstr>
      <vt:lpstr>Idea</vt:lpstr>
      <vt:lpstr>Idea</vt:lpstr>
      <vt:lpstr>Idea</vt:lpstr>
      <vt:lpstr>Idea</vt:lpstr>
      <vt:lpstr>Idea</vt:lpstr>
      <vt:lpstr>Idea</vt:lpstr>
      <vt:lpstr>Idea</vt:lpstr>
      <vt:lpstr>Idea</vt:lpstr>
      <vt:lpstr>Hardware study</vt:lpstr>
      <vt:lpstr>Hardware study</vt:lpstr>
      <vt:lpstr>Hardware study</vt:lpstr>
      <vt:lpstr>Hardware study</vt:lpstr>
      <vt:lpstr>Hardware study</vt:lpstr>
      <vt:lpstr>Hardware study</vt:lpstr>
      <vt:lpstr>Hardware design</vt:lpstr>
      <vt:lpstr>Hardware design</vt:lpstr>
      <vt:lpstr>Frame design</vt:lpstr>
      <vt:lpstr>FUFO Quadrocopter</vt:lpstr>
      <vt:lpstr>Software study</vt:lpstr>
      <vt:lpstr>Software study</vt:lpstr>
      <vt:lpstr>Software study</vt:lpstr>
      <vt:lpstr>Software study</vt:lpstr>
      <vt:lpstr>Software study</vt:lpstr>
      <vt:lpstr>Software study</vt:lpstr>
      <vt:lpstr>Quadrocopter Dynamic</vt:lpstr>
      <vt:lpstr>Quadrocopter Dynamic</vt:lpstr>
      <vt:lpstr>PID Control system</vt:lpstr>
      <vt:lpstr>Signal Processing</vt:lpstr>
      <vt:lpstr>Signal Processing</vt:lpstr>
      <vt:lpstr>Signal Processing</vt:lpstr>
      <vt:lpstr>Result</vt:lpstr>
      <vt:lpstr>Result</vt:lpstr>
      <vt:lpstr>Results</vt:lpstr>
      <vt:lpstr>Results</vt:lpstr>
      <vt:lpstr>Achievement</vt:lpstr>
      <vt:lpstr>Future Improvement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</dc:title>
  <dc:creator>tnguyen</dc:creator>
  <cp:lastModifiedBy>SONGNGOC</cp:lastModifiedBy>
  <cp:revision>259</cp:revision>
  <dcterms:created xsi:type="dcterms:W3CDTF">2012-02-01T02:30:47Z</dcterms:created>
  <dcterms:modified xsi:type="dcterms:W3CDTF">2012-08-21T16:50:54Z</dcterms:modified>
</cp:coreProperties>
</file>